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  <p:sldMasterId id="2147483682" r:id="rId2"/>
  </p:sldMasterIdLst>
  <p:notesMasterIdLst>
    <p:notesMasterId r:id="rId25"/>
  </p:notesMasterIdLst>
  <p:handoutMasterIdLst>
    <p:handoutMasterId r:id="rId26"/>
  </p:handoutMasterIdLst>
  <p:sldIdLst>
    <p:sldId id="320" r:id="rId3"/>
    <p:sldId id="318" r:id="rId4"/>
    <p:sldId id="259" r:id="rId5"/>
    <p:sldId id="314" r:id="rId6"/>
    <p:sldId id="319" r:id="rId7"/>
    <p:sldId id="260" r:id="rId8"/>
    <p:sldId id="264" r:id="rId9"/>
    <p:sldId id="263" r:id="rId10"/>
    <p:sldId id="262" r:id="rId11"/>
    <p:sldId id="265" r:id="rId12"/>
    <p:sldId id="321" r:id="rId13"/>
    <p:sldId id="266" r:id="rId14"/>
    <p:sldId id="267" r:id="rId15"/>
    <p:sldId id="268" r:id="rId16"/>
    <p:sldId id="269" r:id="rId17"/>
    <p:sldId id="270" r:id="rId18"/>
    <p:sldId id="322" r:id="rId19"/>
    <p:sldId id="323" r:id="rId20"/>
    <p:sldId id="258" r:id="rId21"/>
    <p:sldId id="257" r:id="rId22"/>
    <p:sldId id="278" r:id="rId23"/>
    <p:sldId id="324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67A962A-055F-4E7A-9C82-64FD4C0C0628}">
          <p14:sldIdLst>
            <p14:sldId id="320"/>
            <p14:sldId id="318"/>
            <p14:sldId id="259"/>
            <p14:sldId id="314"/>
            <p14:sldId id="319"/>
            <p14:sldId id="260"/>
            <p14:sldId id="264"/>
            <p14:sldId id="263"/>
            <p14:sldId id="262"/>
            <p14:sldId id="265"/>
            <p14:sldId id="321"/>
            <p14:sldId id="266"/>
            <p14:sldId id="267"/>
            <p14:sldId id="268"/>
            <p14:sldId id="269"/>
            <p14:sldId id="270"/>
            <p14:sldId id="322"/>
            <p14:sldId id="323"/>
            <p14:sldId id="258"/>
            <p14:sldId id="257"/>
            <p14:sldId id="278"/>
            <p14:sldId id="32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60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888888"/>
    <a:srgbClr val="CF0000"/>
    <a:srgbClr val="D8CF3D"/>
    <a:srgbClr val="00B858"/>
    <a:srgbClr val="DDA19F"/>
    <a:srgbClr val="483534"/>
    <a:srgbClr val="003162"/>
    <a:srgbClr val="43A243"/>
    <a:srgbClr val="0F0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18" autoAdjust="0"/>
    <p:restoredTop sz="93827" autoAdjust="0"/>
  </p:normalViewPr>
  <p:slideViewPr>
    <p:cSldViewPr snapToGrid="0" snapToObjects="1">
      <p:cViewPr varScale="1">
        <p:scale>
          <a:sx n="70" d="100"/>
          <a:sy n="70" d="100"/>
        </p:scale>
        <p:origin x="874" y="38"/>
      </p:cViewPr>
      <p:guideLst>
        <p:guide orient="horz" pos="360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92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B1905-1EEB-6545-B5E2-B70E8868255E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1A396-5F67-764F-9A9A-305152EBE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85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3F6BF-7462-9046-A2B6-90C29244BD27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7DBC5-2A13-CA47-B9EE-6017A92B6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686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Unusual </a:t>
            </a:r>
            <a:r>
              <a:rPr lang="en-US" dirty="0" err="1" smtClean="0"/>
              <a:t>plasmonic</a:t>
            </a:r>
            <a:r>
              <a:rPr lang="en-US" dirty="0" smtClean="0"/>
              <a:t> laser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7DBC5-2A13-CA47-B9EE-6017A92B6B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3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97823"/>
            <a:ext cx="8082419" cy="163946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5000">
                <a:solidFill>
                  <a:srgbClr val="E09E1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75258"/>
            <a:ext cx="6400800" cy="111359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2D63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539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120052"/>
            <a:ext cx="7766050" cy="94585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4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202499"/>
            <a:ext cx="7740650" cy="46221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8440420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3581303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8325" y="2017295"/>
            <a:ext cx="7772400" cy="199657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2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325" y="1019341"/>
            <a:ext cx="7772400" cy="89568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>
                <a:solidFill>
                  <a:srgbClr val="2D637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11/15/13 | </a:t>
            </a:r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536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8174"/>
            <a:ext cx="3717925" cy="4346531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4175125" y="1528175"/>
            <a:ext cx="3746500" cy="4346531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2D637F"/>
                </a:solidFill>
              </a:defRPr>
            </a:lvl1pPr>
            <a:lvl2pPr>
              <a:defRPr sz="2000">
                <a:solidFill>
                  <a:srgbClr val="2D637F"/>
                </a:solidFill>
              </a:defRPr>
            </a:lvl2pPr>
            <a:lvl3pPr>
              <a:defRPr sz="1800">
                <a:solidFill>
                  <a:srgbClr val="2D637F"/>
                </a:solidFill>
              </a:defRPr>
            </a:lvl3pPr>
            <a:lvl4pPr>
              <a:defRPr sz="1600">
                <a:solidFill>
                  <a:srgbClr val="2D637F"/>
                </a:solidFill>
              </a:defRPr>
            </a:lvl4pPr>
            <a:lvl5pPr>
              <a:defRPr sz="1400">
                <a:solidFill>
                  <a:srgbClr val="2D637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11/15/13 | </a:t>
            </a:r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9900" y="253402"/>
            <a:ext cx="7766050" cy="11503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138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729789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358775"/>
            <a:ext cx="5486400" cy="3371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4296527"/>
            <a:ext cx="5486400" cy="4772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11/15/13 | </a:t>
            </a:r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45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41995"/>
            <a:ext cx="3008313" cy="4049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75050" y="1041995"/>
            <a:ext cx="4537075" cy="365700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531651"/>
            <a:ext cx="3008313" cy="31673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316782"/>
            <a:ext cx="3495675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E09E1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 smtClean="0"/>
              <a:t>CLICK TO EDIT MASTER 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797031" y="312434"/>
            <a:ext cx="2238375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2D637F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11/15/13 | </a:t>
            </a:r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699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217" y="2607429"/>
            <a:ext cx="8433468" cy="85499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6217" y="3542633"/>
            <a:ext cx="8433469" cy="6234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682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4524" y="3832058"/>
            <a:ext cx="8421687" cy="1154363"/>
          </a:xfrm>
          <a:prstGeom prst="rect">
            <a:avLst/>
          </a:prstGeom>
        </p:spPr>
        <p:txBody>
          <a:bodyPr anchor="t"/>
          <a:lstStyle>
            <a:lvl1pPr algn="l">
              <a:defRPr sz="50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523" y="3275263"/>
            <a:ext cx="8421687" cy="5567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11/15/13 | </a:t>
            </a:r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68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6217" y="3581594"/>
            <a:ext cx="8229600" cy="19128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   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36217" y="2607429"/>
            <a:ext cx="8433468" cy="85499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11/15/13 | </a:t>
            </a:r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735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248400"/>
            <a:ext cx="9144000" cy="609599"/>
          </a:xfrm>
          <a:prstGeom prst="rect">
            <a:avLst/>
          </a:prstGeom>
          <a:solidFill>
            <a:srgbClr val="0031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267368" y="53072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5259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Project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8079"/>
            <a:ext cx="8229600" cy="2526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274508" y="0"/>
            <a:ext cx="2869492" cy="23795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16649" y="6330360"/>
            <a:ext cx="1383552" cy="42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56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81" r:id="rId5"/>
    <p:sldLayoutId id="2147483649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rgbClr val="E09E19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rgbClr val="2D637F"/>
          </a:solidFill>
          <a:latin typeface="Lucida Grande"/>
          <a:ea typeface="+mn-ea"/>
          <a:cs typeface="Lucida Grand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2D637F"/>
          </a:solidFill>
          <a:latin typeface="Lucida Grande"/>
          <a:ea typeface="+mn-ea"/>
          <a:cs typeface="Lucida Grand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2D637F"/>
          </a:solidFill>
          <a:latin typeface="Lucida Grande"/>
          <a:ea typeface="+mn-ea"/>
          <a:cs typeface="Lucida Grand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2D637F"/>
          </a:solidFill>
          <a:latin typeface="Lucida Grande"/>
          <a:ea typeface="+mn-ea"/>
          <a:cs typeface="Lucida Grand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2D637F"/>
          </a:solidFill>
          <a:latin typeface="Lucida Grande"/>
          <a:ea typeface="+mn-ea"/>
          <a:cs typeface="Lucida Grand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6503" y="-979"/>
            <a:ext cx="9170503" cy="68589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32368" y="5541909"/>
            <a:ext cx="9170736" cy="13300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69048" y="6019295"/>
            <a:ext cx="1745673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60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rgbClr val="FFFFFF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rgbClr val="FFFFFF"/>
          </a:solidFill>
          <a:latin typeface="Lucida Grande"/>
          <a:ea typeface="+mn-ea"/>
          <a:cs typeface="Lucida Grand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Lucida Grande"/>
          <a:ea typeface="+mn-ea"/>
          <a:cs typeface="Lucida Grand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FFFFFF"/>
          </a:solidFill>
          <a:latin typeface="Lucida Grande"/>
          <a:ea typeface="+mn-ea"/>
          <a:cs typeface="Lucida Grand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FFFFFF"/>
          </a:solidFill>
          <a:latin typeface="Lucida Grande"/>
          <a:ea typeface="+mn-ea"/>
          <a:cs typeface="Lucida Grand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FFFFFF"/>
          </a:solidFill>
          <a:latin typeface="Lucida Grande"/>
          <a:ea typeface="+mn-ea"/>
          <a:cs typeface="Lucida Grand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EE232: Lightwave Devices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85800" y="1789157"/>
            <a:ext cx="6400800" cy="1572199"/>
          </a:xfrm>
        </p:spPr>
        <p:txBody>
          <a:bodyPr>
            <a:normAutofit/>
          </a:bodyPr>
          <a:lstStyle/>
          <a:p>
            <a:r>
              <a:rPr lang="en-US" dirty="0" smtClean="0"/>
              <a:t>Prof: Ming Wu</a:t>
            </a:r>
          </a:p>
          <a:p>
            <a:r>
              <a:rPr lang="en-US" dirty="0" smtClean="0"/>
              <a:t>GSI: Kevin Han</a:t>
            </a:r>
            <a:endParaRPr lang="en-US" dirty="0"/>
          </a:p>
          <a:p>
            <a:r>
              <a:rPr lang="en-US" dirty="0"/>
              <a:t>Discussion </a:t>
            </a:r>
            <a:r>
              <a:rPr lang="en-US" dirty="0" smtClean="0"/>
              <a:t>1/17/18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35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boundary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433145"/>
            <a:ext cx="7740650" cy="4641083"/>
          </a:xfrm>
        </p:spPr>
        <p:txBody>
          <a:bodyPr>
            <a:normAutofit/>
          </a:bodyPr>
          <a:lstStyle/>
          <a:p>
            <a:r>
              <a:rPr lang="en-US" b="1" dirty="0" smtClean="0"/>
              <a:t>Perfect electrical conductor (PEC)</a:t>
            </a:r>
            <a:r>
              <a:rPr lang="en-US" dirty="0" smtClean="0"/>
              <a:t>: All radiation is reflected</a:t>
            </a:r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Perfect </a:t>
            </a:r>
            <a:r>
              <a:rPr lang="en-US" b="1" dirty="0" smtClean="0"/>
              <a:t>magnetic conductor (PMC): </a:t>
            </a:r>
            <a:r>
              <a:rPr lang="en-US" dirty="0" smtClean="0"/>
              <a:t>Less common</a:t>
            </a:r>
          </a:p>
          <a:p>
            <a:r>
              <a:rPr lang="en-US" b="1" dirty="0" smtClean="0"/>
              <a:t>Periodic boundary condition</a:t>
            </a:r>
            <a:r>
              <a:rPr lang="en-US" dirty="0" smtClean="0"/>
              <a:t>: Used for periodic structures. Need only simulate a unit cell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139" y="2040098"/>
            <a:ext cx="3257550" cy="1990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56514" y="3753685"/>
            <a:ext cx="27792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Griffiths, </a:t>
            </a:r>
            <a:r>
              <a:rPr lang="en-US" sz="1200" i="1" dirty="0" smtClean="0"/>
              <a:t>Intro to Electrodynamics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99282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boundary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433145"/>
            <a:ext cx="7740650" cy="4641083"/>
          </a:xfrm>
        </p:spPr>
        <p:txBody>
          <a:bodyPr>
            <a:normAutofit/>
          </a:bodyPr>
          <a:lstStyle/>
          <a:p>
            <a:r>
              <a:rPr lang="en-US" b="1" dirty="0" smtClean="0"/>
              <a:t>Symmetric and anti-symmetric boundary</a:t>
            </a:r>
            <a:r>
              <a:rPr lang="en-US" dirty="0" smtClean="0"/>
              <a:t>: used when simulation has a mirror symmetry, to reduce simulation time by factor of 2, 4, or 8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487" y="2673803"/>
            <a:ext cx="3952875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10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604" y="761111"/>
            <a:ext cx="7109346" cy="47957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31308" y="3216322"/>
            <a:ext cx="12419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Line current source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73255" y="5785426"/>
            <a:ext cx="33984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Source: </a:t>
            </a:r>
            <a:r>
              <a:rPr lang="en-US" sz="1400" dirty="0" err="1" smtClean="0"/>
              <a:t>Jianming</a:t>
            </a:r>
            <a:r>
              <a:rPr lang="en-US" sz="1400" dirty="0" smtClean="0"/>
              <a:t> </a:t>
            </a:r>
            <a:r>
              <a:rPr lang="en-US" sz="1400" dirty="0" err="1" smtClean="0"/>
              <a:t>Jin</a:t>
            </a:r>
            <a:r>
              <a:rPr lang="en-US" sz="1400" dirty="0" smtClean="0"/>
              <a:t>, “Theory </a:t>
            </a:r>
            <a:r>
              <a:rPr lang="en-US" sz="1400" dirty="0"/>
              <a:t>and Computation of Electromagnetic </a:t>
            </a:r>
            <a:r>
              <a:rPr lang="en-US" sz="1400" dirty="0" smtClean="0"/>
              <a:t>Fields”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3132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8" y="593108"/>
            <a:ext cx="8781014" cy="40880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73255" y="5785426"/>
            <a:ext cx="33984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Source: </a:t>
            </a:r>
            <a:r>
              <a:rPr lang="en-US" sz="1400" dirty="0" err="1" smtClean="0"/>
              <a:t>Jianming</a:t>
            </a:r>
            <a:r>
              <a:rPr lang="en-US" sz="1400" dirty="0" smtClean="0"/>
              <a:t> </a:t>
            </a:r>
            <a:r>
              <a:rPr lang="en-US" sz="1400" dirty="0" err="1" smtClean="0"/>
              <a:t>Jin</a:t>
            </a:r>
            <a:r>
              <a:rPr lang="en-US" sz="1400" dirty="0" smtClean="0"/>
              <a:t>, “Theory </a:t>
            </a:r>
            <a:r>
              <a:rPr lang="en-US" sz="1400" dirty="0"/>
              <a:t>and Computation of Electromagnetic </a:t>
            </a:r>
            <a:r>
              <a:rPr lang="en-US" sz="1400" dirty="0" smtClean="0"/>
              <a:t>Fields”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6183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62" y="692766"/>
            <a:ext cx="7991475" cy="37528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73255" y="5785426"/>
            <a:ext cx="33984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Source: </a:t>
            </a:r>
            <a:r>
              <a:rPr lang="en-US" sz="1400" dirty="0" err="1" smtClean="0"/>
              <a:t>Jianming</a:t>
            </a:r>
            <a:r>
              <a:rPr lang="en-US" sz="1400" dirty="0" smtClean="0"/>
              <a:t> </a:t>
            </a:r>
            <a:r>
              <a:rPr lang="en-US" sz="1400" dirty="0" err="1" smtClean="0"/>
              <a:t>Jin</a:t>
            </a:r>
            <a:r>
              <a:rPr lang="en-US" sz="1400" dirty="0" smtClean="0"/>
              <a:t>, “Theory </a:t>
            </a:r>
            <a:r>
              <a:rPr lang="en-US" sz="1400" dirty="0"/>
              <a:t>and Computation of Electromagnetic </a:t>
            </a:r>
            <a:r>
              <a:rPr lang="en-US" sz="1400" dirty="0" smtClean="0"/>
              <a:t>Fields”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6234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62" y="875944"/>
            <a:ext cx="7839075" cy="34956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73255" y="5785426"/>
            <a:ext cx="33984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Source: </a:t>
            </a:r>
            <a:r>
              <a:rPr lang="en-US" sz="1400" dirty="0" err="1" smtClean="0"/>
              <a:t>Jianming</a:t>
            </a:r>
            <a:r>
              <a:rPr lang="en-US" sz="1400" dirty="0" smtClean="0"/>
              <a:t> </a:t>
            </a:r>
            <a:r>
              <a:rPr lang="en-US" sz="1400" dirty="0" err="1" smtClean="0"/>
              <a:t>Jin</a:t>
            </a:r>
            <a:r>
              <a:rPr lang="en-US" sz="1400" dirty="0" smtClean="0"/>
              <a:t>, “Theory </a:t>
            </a:r>
            <a:r>
              <a:rPr lang="en-US" sz="1400" dirty="0"/>
              <a:t>and Computation of Electromagnetic </a:t>
            </a:r>
            <a:r>
              <a:rPr lang="en-US" sz="1400" dirty="0" smtClean="0"/>
              <a:t>Fields”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6454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FDTD code implementation</a:t>
            </a:r>
            <a:br>
              <a:rPr lang="en-US" sz="3200" dirty="0" smtClean="0"/>
            </a:br>
            <a:r>
              <a:rPr lang="en-US" sz="3200" dirty="0" smtClean="0"/>
              <a:t>for previous example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410698" y="4853158"/>
            <a:ext cx="3575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&lt; 50 lines of MATLAB code!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4659922" y="1572470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 %Electric flux (</a:t>
            </a:r>
            <a:r>
              <a:rPr lang="en-US" sz="800" dirty="0" err="1"/>
              <a:t>Dz</a:t>
            </a:r>
            <a:r>
              <a:rPr lang="en-US" sz="800" dirty="0"/>
              <a:t>)</a:t>
            </a:r>
          </a:p>
          <a:p>
            <a:r>
              <a:rPr lang="en-US" sz="800" dirty="0"/>
              <a:t>    </a:t>
            </a:r>
            <a:r>
              <a:rPr lang="en-US" sz="800" dirty="0" err="1"/>
              <a:t>Dz</a:t>
            </a:r>
            <a:r>
              <a:rPr lang="en-US" sz="800" dirty="0"/>
              <a:t>(2:M-1,2:N-1)=...</a:t>
            </a:r>
          </a:p>
          <a:p>
            <a:r>
              <a:rPr lang="en-US" sz="800" dirty="0"/>
              <a:t>    (1./</a:t>
            </a:r>
            <a:r>
              <a:rPr lang="en-US" sz="800" dirty="0" err="1"/>
              <a:t>beta_x</a:t>
            </a:r>
            <a:r>
              <a:rPr lang="en-US" sz="800" dirty="0"/>
              <a:t>(2:M-1,2:N-1)).*(</a:t>
            </a:r>
            <a:r>
              <a:rPr lang="en-US" sz="800" dirty="0" err="1"/>
              <a:t>alpha_x</a:t>
            </a:r>
            <a:r>
              <a:rPr lang="en-US" sz="800" dirty="0"/>
              <a:t>(2:M-1,2:N-1).*</a:t>
            </a:r>
            <a:r>
              <a:rPr lang="en-US" sz="800" dirty="0" err="1"/>
              <a:t>Dz_negt</a:t>
            </a:r>
            <a:r>
              <a:rPr lang="en-US" sz="800" dirty="0"/>
              <a:t>(2:M-1,2:N-1)...</a:t>
            </a:r>
          </a:p>
          <a:p>
            <a:r>
              <a:rPr lang="en-US" sz="800" dirty="0"/>
              <a:t>        +(epsilon/</a:t>
            </a:r>
            <a:r>
              <a:rPr lang="en-US" sz="800" dirty="0" err="1"/>
              <a:t>delx</a:t>
            </a:r>
            <a:r>
              <a:rPr lang="en-US" sz="800" dirty="0"/>
              <a:t>)*(</a:t>
            </a:r>
            <a:r>
              <a:rPr lang="en-US" sz="800" dirty="0" err="1"/>
              <a:t>Hy</a:t>
            </a:r>
            <a:r>
              <a:rPr lang="en-US" sz="800" dirty="0"/>
              <a:t>(2:M-1,2:N-1)-</a:t>
            </a:r>
            <a:r>
              <a:rPr lang="en-US" sz="800" dirty="0" err="1"/>
              <a:t>Hy</a:t>
            </a:r>
            <a:r>
              <a:rPr lang="en-US" sz="800" dirty="0"/>
              <a:t>(1:M-2,2:N-1))...</a:t>
            </a:r>
          </a:p>
          <a:p>
            <a:r>
              <a:rPr lang="en-US" sz="800" dirty="0"/>
              <a:t>        -(epsilon/</a:t>
            </a:r>
            <a:r>
              <a:rPr lang="en-US" sz="800" dirty="0" err="1"/>
              <a:t>dely</a:t>
            </a:r>
            <a:r>
              <a:rPr lang="en-US" sz="800" dirty="0"/>
              <a:t>)*(</a:t>
            </a:r>
            <a:r>
              <a:rPr lang="en-US" sz="800" dirty="0" err="1"/>
              <a:t>Hx</a:t>
            </a:r>
            <a:r>
              <a:rPr lang="en-US" sz="800" dirty="0"/>
              <a:t>(2:M-1,2:N-1)-</a:t>
            </a:r>
            <a:r>
              <a:rPr lang="en-US" sz="800" dirty="0" err="1"/>
              <a:t>Hx</a:t>
            </a:r>
            <a:r>
              <a:rPr lang="en-US" sz="800" dirty="0"/>
              <a:t>(2:M-1,1:N-2))-epsilon*</a:t>
            </a:r>
            <a:r>
              <a:rPr lang="en-US" sz="800" dirty="0" err="1"/>
              <a:t>Jz</a:t>
            </a:r>
            <a:r>
              <a:rPr lang="en-US" sz="800" dirty="0"/>
              <a:t>(2:M-1,2:N-1));</a:t>
            </a:r>
          </a:p>
          <a:p>
            <a:r>
              <a:rPr lang="en-US" sz="800" dirty="0"/>
              <a:t>    </a:t>
            </a:r>
          </a:p>
          <a:p>
            <a:r>
              <a:rPr lang="en-US" sz="800" dirty="0"/>
              <a:t>    %Electric field intensity (</a:t>
            </a:r>
            <a:r>
              <a:rPr lang="en-US" sz="800" dirty="0" err="1"/>
              <a:t>Ez</a:t>
            </a:r>
            <a:r>
              <a:rPr lang="en-US" sz="800" dirty="0"/>
              <a:t>)</a:t>
            </a:r>
          </a:p>
          <a:p>
            <a:r>
              <a:rPr lang="en-US" sz="800" dirty="0"/>
              <a:t>    </a:t>
            </a:r>
            <a:r>
              <a:rPr lang="en-US" sz="800" dirty="0" err="1"/>
              <a:t>Ez</a:t>
            </a:r>
            <a:r>
              <a:rPr lang="en-US" sz="800" dirty="0"/>
              <a:t>(2:M-1,2:N-1)=...</a:t>
            </a:r>
          </a:p>
          <a:p>
            <a:r>
              <a:rPr lang="en-US" sz="800" dirty="0"/>
              <a:t>    (1./</a:t>
            </a:r>
            <a:r>
              <a:rPr lang="en-US" sz="800" dirty="0" err="1"/>
              <a:t>beta_y</a:t>
            </a:r>
            <a:r>
              <a:rPr lang="en-US" sz="800" dirty="0"/>
              <a:t>(2:M-1,2:N-1)).*(</a:t>
            </a:r>
            <a:r>
              <a:rPr lang="en-US" sz="800" dirty="0" err="1"/>
              <a:t>alpha_y</a:t>
            </a:r>
            <a:r>
              <a:rPr lang="en-US" sz="800" dirty="0"/>
              <a:t>(2:M-1,2:N-1).*</a:t>
            </a:r>
            <a:r>
              <a:rPr lang="en-US" sz="800" dirty="0" err="1"/>
              <a:t>Ez_negt</a:t>
            </a:r>
            <a:r>
              <a:rPr lang="en-US" sz="800" dirty="0"/>
              <a:t>(2:M-1,2:N-1)...</a:t>
            </a:r>
          </a:p>
          <a:p>
            <a:r>
              <a:rPr lang="en-US" sz="800" dirty="0"/>
              <a:t>        +(1/epsilon)*</a:t>
            </a:r>
            <a:r>
              <a:rPr lang="en-US" sz="800" dirty="0" err="1"/>
              <a:t>beta_z</a:t>
            </a:r>
            <a:r>
              <a:rPr lang="en-US" sz="800" dirty="0"/>
              <a:t>(2:M-1,2:N-1).*</a:t>
            </a:r>
            <a:r>
              <a:rPr lang="en-US" sz="800" dirty="0" err="1"/>
              <a:t>Dz</a:t>
            </a:r>
            <a:r>
              <a:rPr lang="en-US" sz="800" dirty="0"/>
              <a:t>(2:M-1,2:N-1)...</a:t>
            </a:r>
          </a:p>
          <a:p>
            <a:r>
              <a:rPr lang="en-US" sz="800" dirty="0"/>
              <a:t>        -(1/epsilon)*</a:t>
            </a:r>
            <a:r>
              <a:rPr lang="en-US" sz="800" dirty="0" err="1"/>
              <a:t>alpha_z</a:t>
            </a:r>
            <a:r>
              <a:rPr lang="en-US" sz="800" dirty="0"/>
              <a:t>(2:M-1,2:N-1).*</a:t>
            </a:r>
            <a:r>
              <a:rPr lang="en-US" sz="800" dirty="0" err="1"/>
              <a:t>Dz_negt</a:t>
            </a:r>
            <a:r>
              <a:rPr lang="en-US" sz="800" dirty="0"/>
              <a:t>(2:M-1,2:N-1));</a:t>
            </a:r>
          </a:p>
          <a:p>
            <a:r>
              <a:rPr lang="en-US" sz="800" dirty="0"/>
              <a:t>   </a:t>
            </a:r>
          </a:p>
          <a:p>
            <a:r>
              <a:rPr lang="en-US" sz="800" dirty="0" smtClean="0"/>
              <a:t>   %</a:t>
            </a:r>
            <a:r>
              <a:rPr lang="en-US" sz="800" dirty="0"/>
              <a:t>Apply Etan=0 </a:t>
            </a:r>
            <a:r>
              <a:rPr lang="en-US" sz="800" dirty="0" smtClean="0"/>
              <a:t>B.C</a:t>
            </a:r>
          </a:p>
          <a:p>
            <a:r>
              <a:rPr lang="en-US" sz="800" dirty="0" smtClean="0"/>
              <a:t>    </a:t>
            </a:r>
            <a:r>
              <a:rPr lang="en-US" sz="800" dirty="0" err="1" smtClean="0"/>
              <a:t>Ez</a:t>
            </a:r>
            <a:r>
              <a:rPr lang="en-US" sz="800" dirty="0" smtClean="0"/>
              <a:t>(1:M,25</a:t>
            </a:r>
            <a:r>
              <a:rPr lang="en-US" sz="800" dirty="0"/>
              <a:t>)=0;</a:t>
            </a:r>
          </a:p>
          <a:p>
            <a:r>
              <a:rPr lang="en-US" sz="800" dirty="0"/>
              <a:t>    </a:t>
            </a:r>
            <a:r>
              <a:rPr lang="en-US" sz="800" dirty="0" smtClean="0"/>
              <a:t>    </a:t>
            </a:r>
            <a:endParaRPr lang="en-US" sz="800" dirty="0"/>
          </a:p>
          <a:p>
            <a:r>
              <a:rPr lang="en-US" sz="800" dirty="0"/>
              <a:t>    %Update field components</a:t>
            </a:r>
          </a:p>
          <a:p>
            <a:r>
              <a:rPr lang="en-US" sz="800" dirty="0"/>
              <a:t>    </a:t>
            </a:r>
            <a:r>
              <a:rPr lang="en-US" sz="800" dirty="0" err="1"/>
              <a:t>Ez_negt</a:t>
            </a:r>
            <a:r>
              <a:rPr lang="en-US" sz="800" dirty="0"/>
              <a:t>=</a:t>
            </a:r>
            <a:r>
              <a:rPr lang="en-US" sz="800" dirty="0" err="1"/>
              <a:t>Ez</a:t>
            </a:r>
            <a:r>
              <a:rPr lang="en-US" sz="800" dirty="0"/>
              <a:t>;</a:t>
            </a:r>
          </a:p>
          <a:p>
            <a:r>
              <a:rPr lang="en-US" sz="800" dirty="0"/>
              <a:t>    </a:t>
            </a:r>
            <a:r>
              <a:rPr lang="en-US" sz="800" dirty="0" err="1"/>
              <a:t>Hx_negt</a:t>
            </a:r>
            <a:r>
              <a:rPr lang="en-US" sz="800" dirty="0"/>
              <a:t>=</a:t>
            </a:r>
            <a:r>
              <a:rPr lang="en-US" sz="800" dirty="0" err="1"/>
              <a:t>Hx</a:t>
            </a:r>
            <a:r>
              <a:rPr lang="en-US" sz="800" dirty="0"/>
              <a:t>;</a:t>
            </a:r>
          </a:p>
          <a:p>
            <a:r>
              <a:rPr lang="en-US" sz="800" dirty="0"/>
              <a:t>    </a:t>
            </a:r>
            <a:r>
              <a:rPr lang="en-US" sz="800" dirty="0" err="1"/>
              <a:t>Hy_negt</a:t>
            </a:r>
            <a:r>
              <a:rPr lang="en-US" sz="800" dirty="0"/>
              <a:t>=</a:t>
            </a:r>
            <a:r>
              <a:rPr lang="en-US" sz="800" dirty="0" err="1"/>
              <a:t>Hy</a:t>
            </a:r>
            <a:r>
              <a:rPr lang="en-US" sz="800" dirty="0"/>
              <a:t>;</a:t>
            </a:r>
          </a:p>
          <a:p>
            <a:r>
              <a:rPr lang="en-US" sz="800" dirty="0"/>
              <a:t>    </a:t>
            </a:r>
            <a:r>
              <a:rPr lang="en-US" sz="800" dirty="0" err="1"/>
              <a:t>Dz_negt</a:t>
            </a:r>
            <a:r>
              <a:rPr lang="en-US" sz="800" dirty="0"/>
              <a:t>=</a:t>
            </a:r>
            <a:r>
              <a:rPr lang="en-US" sz="800" dirty="0" err="1"/>
              <a:t>Dz</a:t>
            </a:r>
            <a:r>
              <a:rPr lang="en-US" sz="800" dirty="0"/>
              <a:t>;</a:t>
            </a:r>
          </a:p>
          <a:p>
            <a:r>
              <a:rPr lang="en-US" sz="800" dirty="0"/>
              <a:t>    </a:t>
            </a:r>
            <a:r>
              <a:rPr lang="en-US" sz="800" dirty="0" err="1"/>
              <a:t>Bx_negt</a:t>
            </a:r>
            <a:r>
              <a:rPr lang="en-US" sz="800" dirty="0"/>
              <a:t>=</a:t>
            </a:r>
            <a:r>
              <a:rPr lang="en-US" sz="800" dirty="0" err="1"/>
              <a:t>Bx</a:t>
            </a:r>
            <a:r>
              <a:rPr lang="en-US" sz="800" dirty="0"/>
              <a:t>;</a:t>
            </a:r>
          </a:p>
          <a:p>
            <a:r>
              <a:rPr lang="en-US" sz="800" dirty="0"/>
              <a:t>    </a:t>
            </a:r>
            <a:r>
              <a:rPr lang="en-US" sz="800" dirty="0" err="1"/>
              <a:t>By_negt</a:t>
            </a:r>
            <a:r>
              <a:rPr lang="en-US" sz="800" dirty="0"/>
              <a:t>=By;</a:t>
            </a:r>
          </a:p>
        </p:txBody>
      </p:sp>
      <p:sp>
        <p:nvSpPr>
          <p:cNvPr id="6" name="Rectangle 5"/>
          <p:cNvSpPr/>
          <p:nvPr/>
        </p:nvSpPr>
        <p:spPr>
          <a:xfrm>
            <a:off x="545123" y="157247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for n=1:1:timesteps</a:t>
            </a:r>
          </a:p>
          <a:p>
            <a:r>
              <a:rPr lang="en-US" sz="800" dirty="0"/>
              <a:t>   </a:t>
            </a:r>
            <a:r>
              <a:rPr lang="en-US" sz="800" dirty="0" smtClean="0"/>
              <a:t> </a:t>
            </a:r>
            <a:r>
              <a:rPr lang="en-US" sz="800" dirty="0" err="1"/>
              <a:t>Jz</a:t>
            </a:r>
            <a:r>
              <a:rPr lang="en-US" sz="800" dirty="0"/>
              <a:t>(</a:t>
            </a:r>
            <a:r>
              <a:rPr lang="en-US" sz="800" dirty="0" err="1"/>
              <a:t>src_X,src_Y</a:t>
            </a:r>
            <a:r>
              <a:rPr lang="en-US" sz="800" dirty="0"/>
              <a:t>)=</a:t>
            </a:r>
            <a:r>
              <a:rPr lang="en-US" sz="800" dirty="0" err="1"/>
              <a:t>exp</a:t>
            </a:r>
            <a:r>
              <a:rPr lang="en-US" sz="800" dirty="0"/>
              <a:t>(-0.5*(((n-1)*</a:t>
            </a:r>
            <a:r>
              <a:rPr lang="en-US" sz="800" dirty="0" err="1"/>
              <a:t>delt</a:t>
            </a:r>
            <a:r>
              <a:rPr lang="en-US" sz="800" dirty="0"/>
              <a:t>)/(2*period))^2)*sin(omega*(n-1)*</a:t>
            </a:r>
            <a:r>
              <a:rPr lang="en-US" sz="800" dirty="0" err="1"/>
              <a:t>delt</a:t>
            </a:r>
            <a:r>
              <a:rPr lang="en-US" sz="800" dirty="0"/>
              <a:t>);</a:t>
            </a:r>
          </a:p>
          <a:p>
            <a:r>
              <a:rPr lang="en-US" sz="800" dirty="0" smtClean="0"/>
              <a:t> </a:t>
            </a:r>
            <a:endParaRPr lang="en-US" sz="800" dirty="0"/>
          </a:p>
          <a:p>
            <a:r>
              <a:rPr lang="en-US" sz="800" dirty="0" smtClean="0"/>
              <a:t>    %Size of grids</a:t>
            </a:r>
          </a:p>
          <a:p>
            <a:r>
              <a:rPr lang="pt-BR" sz="800" dirty="0" smtClean="0"/>
              <a:t>    %Bx,Hx M rows, N-1 columns</a:t>
            </a:r>
          </a:p>
          <a:p>
            <a:r>
              <a:rPr lang="en-US" sz="800" dirty="0" smtClean="0"/>
              <a:t>    %</a:t>
            </a:r>
            <a:r>
              <a:rPr lang="en-US" sz="800" dirty="0" err="1" smtClean="0"/>
              <a:t>By,Hy</a:t>
            </a:r>
            <a:r>
              <a:rPr lang="en-US" sz="800" dirty="0" smtClean="0"/>
              <a:t> M-1 rows, N columns</a:t>
            </a:r>
          </a:p>
          <a:p>
            <a:r>
              <a:rPr lang="pt-BR" sz="800" dirty="0" smtClean="0"/>
              <a:t>    %Dz,Ez M rows, N columns</a:t>
            </a:r>
          </a:p>
          <a:p>
            <a:r>
              <a:rPr lang="en-US" sz="800" dirty="0" smtClean="0"/>
              <a:t>      </a:t>
            </a:r>
            <a:endParaRPr lang="en-US" sz="800" dirty="0"/>
          </a:p>
          <a:p>
            <a:r>
              <a:rPr lang="en-US" sz="800" dirty="0"/>
              <a:t>    %Magnetic flux (</a:t>
            </a:r>
            <a:r>
              <a:rPr lang="en-US" sz="800" dirty="0" err="1"/>
              <a:t>Bx</a:t>
            </a:r>
            <a:r>
              <a:rPr lang="en-US" sz="800" dirty="0"/>
              <a:t>, By)</a:t>
            </a:r>
          </a:p>
          <a:p>
            <a:r>
              <a:rPr lang="pt-BR" sz="800" dirty="0"/>
              <a:t>    Bx(1:M,1:N-1)=(1./beta_y(1:M,1:N-1)).*(alpha_y(1:M,1:N-1).*Bx_negt(1:M,1:N-1)-...</a:t>
            </a:r>
          </a:p>
          <a:p>
            <a:r>
              <a:rPr lang="en-US" sz="800" dirty="0"/>
              <a:t>        (epsilon/</a:t>
            </a:r>
            <a:r>
              <a:rPr lang="en-US" sz="800" dirty="0" err="1"/>
              <a:t>dely</a:t>
            </a:r>
            <a:r>
              <a:rPr lang="en-US" sz="800" dirty="0"/>
              <a:t>)*(</a:t>
            </a:r>
            <a:r>
              <a:rPr lang="en-US" sz="800" dirty="0" err="1"/>
              <a:t>Ez_negt</a:t>
            </a:r>
            <a:r>
              <a:rPr lang="en-US" sz="800" dirty="0"/>
              <a:t>(1:M,2:N)-</a:t>
            </a:r>
            <a:r>
              <a:rPr lang="en-US" sz="800" dirty="0" err="1"/>
              <a:t>Ez_negt</a:t>
            </a:r>
            <a:r>
              <a:rPr lang="en-US" sz="800" dirty="0"/>
              <a:t>(1:M,1:N-1)));</a:t>
            </a:r>
          </a:p>
          <a:p>
            <a:r>
              <a:rPr lang="en-US" sz="800" dirty="0"/>
              <a:t>    </a:t>
            </a:r>
          </a:p>
          <a:p>
            <a:r>
              <a:rPr lang="pl-PL" sz="800" dirty="0"/>
              <a:t>    By(1:M-1,1:N)=(1./beta_z(1:M-1,1:N)).*(alpha_z(1:M-1,1:N).*By_negt(1:M-1,1:N)+...</a:t>
            </a:r>
          </a:p>
          <a:p>
            <a:r>
              <a:rPr lang="en-US" sz="800" dirty="0"/>
              <a:t>        (epsilon/</a:t>
            </a:r>
            <a:r>
              <a:rPr lang="en-US" sz="800" dirty="0" err="1"/>
              <a:t>delx</a:t>
            </a:r>
            <a:r>
              <a:rPr lang="en-US" sz="800" dirty="0"/>
              <a:t>)*(</a:t>
            </a:r>
            <a:r>
              <a:rPr lang="en-US" sz="800" dirty="0" err="1"/>
              <a:t>Ez_negt</a:t>
            </a:r>
            <a:r>
              <a:rPr lang="en-US" sz="800" dirty="0"/>
              <a:t>(2:M,1:N)-</a:t>
            </a:r>
            <a:r>
              <a:rPr lang="en-US" sz="800" dirty="0" err="1"/>
              <a:t>Ez_negt</a:t>
            </a:r>
            <a:r>
              <a:rPr lang="en-US" sz="800" dirty="0"/>
              <a:t>(1:M-1,1:N)));</a:t>
            </a:r>
          </a:p>
          <a:p>
            <a:r>
              <a:rPr lang="en-US" sz="800" dirty="0"/>
              <a:t>    </a:t>
            </a:r>
          </a:p>
          <a:p>
            <a:r>
              <a:rPr lang="en-US" sz="800" dirty="0"/>
              <a:t>    %Magnetic field intensity (</a:t>
            </a:r>
            <a:r>
              <a:rPr lang="en-US" sz="800" dirty="0" err="1"/>
              <a:t>Hx</a:t>
            </a:r>
            <a:r>
              <a:rPr lang="en-US" sz="800" dirty="0"/>
              <a:t>, </a:t>
            </a:r>
            <a:r>
              <a:rPr lang="en-US" sz="800" dirty="0" err="1"/>
              <a:t>Hy</a:t>
            </a:r>
            <a:r>
              <a:rPr lang="en-US" sz="800" dirty="0"/>
              <a:t>)</a:t>
            </a:r>
          </a:p>
          <a:p>
            <a:r>
              <a:rPr lang="pt-BR" sz="800" dirty="0"/>
              <a:t>    Hx(1:M,1:N-1)=(1./beta_z(1:M,1:N-1)).*(alpha_z(1:M,1:N-1).*Hx_negt(1:M,1:N-1)+...</a:t>
            </a:r>
          </a:p>
          <a:p>
            <a:r>
              <a:rPr lang="en-US" sz="800" dirty="0"/>
              <a:t>        (1/mu)*</a:t>
            </a:r>
            <a:r>
              <a:rPr lang="en-US" sz="800" dirty="0" err="1"/>
              <a:t>beta_x</a:t>
            </a:r>
            <a:r>
              <a:rPr lang="en-US" sz="800" dirty="0"/>
              <a:t>(1:M,1:N-1).*</a:t>
            </a:r>
            <a:r>
              <a:rPr lang="en-US" sz="800" dirty="0" err="1"/>
              <a:t>Bx</a:t>
            </a:r>
            <a:r>
              <a:rPr lang="en-US" sz="800" dirty="0"/>
              <a:t>(1:M,1:N-1)-...</a:t>
            </a:r>
          </a:p>
          <a:p>
            <a:r>
              <a:rPr lang="en-US" sz="800" dirty="0"/>
              <a:t>    (1/mu)*</a:t>
            </a:r>
            <a:r>
              <a:rPr lang="en-US" sz="800" dirty="0" err="1"/>
              <a:t>alpha_x</a:t>
            </a:r>
            <a:r>
              <a:rPr lang="en-US" sz="800" dirty="0"/>
              <a:t>(1:M,1:N-1).*</a:t>
            </a:r>
            <a:r>
              <a:rPr lang="en-US" sz="800" dirty="0" err="1"/>
              <a:t>Bx_negt</a:t>
            </a:r>
            <a:r>
              <a:rPr lang="en-US" sz="800" dirty="0"/>
              <a:t>(1:M,1:N-1));</a:t>
            </a:r>
          </a:p>
          <a:p>
            <a:r>
              <a:rPr lang="en-US" sz="800" dirty="0"/>
              <a:t>    </a:t>
            </a:r>
          </a:p>
          <a:p>
            <a:r>
              <a:rPr lang="pt-BR" sz="800" dirty="0"/>
              <a:t>    Hy(1:M-1,1:N)=(1./beta_x(1:M-1,1:N)).*(alpha_x(1:M-1,1:N).*Hy_negt(1:M-1,1:N)+...</a:t>
            </a:r>
          </a:p>
          <a:p>
            <a:r>
              <a:rPr lang="en-US" sz="800" dirty="0"/>
              <a:t>        (1/mu)*</a:t>
            </a:r>
            <a:r>
              <a:rPr lang="en-US" sz="800" dirty="0" err="1"/>
              <a:t>beta_y</a:t>
            </a:r>
            <a:r>
              <a:rPr lang="en-US" sz="800" dirty="0"/>
              <a:t>(1:M-1,1:N).*By(1:M-1,1:N)-...</a:t>
            </a:r>
          </a:p>
          <a:p>
            <a:r>
              <a:rPr lang="en-US" sz="800" dirty="0"/>
              <a:t>      (1/mu)*</a:t>
            </a:r>
            <a:r>
              <a:rPr lang="en-US" sz="800" dirty="0" err="1"/>
              <a:t>alpha_y</a:t>
            </a:r>
            <a:r>
              <a:rPr lang="en-US" sz="800" dirty="0"/>
              <a:t>(1:M-1,1:N).*</a:t>
            </a:r>
            <a:r>
              <a:rPr lang="en-US" sz="800" dirty="0" err="1"/>
              <a:t>By_negt</a:t>
            </a:r>
            <a:r>
              <a:rPr lang="en-US" sz="800" dirty="0"/>
              <a:t>(1:M-1,1:N));</a:t>
            </a:r>
          </a:p>
          <a:p>
            <a:r>
              <a:rPr lang="en-US" sz="8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02529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Propagating to far-field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FDTD can generally only simulate near-field effects due to need to mesh entire region</a:t>
                </a:r>
              </a:p>
              <a:p>
                <a:r>
                  <a:rPr lang="en-US" dirty="0" smtClean="0"/>
                  <a:t>Often we are interested in the fields far away from simulation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66" t="-660" r="-1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611" y="2778317"/>
            <a:ext cx="6826227" cy="33848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58713" y="5855658"/>
            <a:ext cx="1310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Wikipedia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202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Propagating to far-field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calculate far-field using </a:t>
            </a:r>
            <a:r>
              <a:rPr lang="en-US" i="1" dirty="0" smtClean="0"/>
              <a:t>equivalence principle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 smtClean="0"/>
              <a:t>Pick a closed surface enclosing sources</a:t>
            </a:r>
          </a:p>
          <a:p>
            <a:pPr lvl="1"/>
            <a:r>
              <a:rPr lang="en-US" dirty="0" smtClean="0"/>
              <a:t>Run simulation and record fields on surface</a:t>
            </a:r>
          </a:p>
          <a:p>
            <a:pPr lvl="1"/>
            <a:r>
              <a:rPr lang="en-US" dirty="0" smtClean="0"/>
              <a:t>Replace fields on surface with equivalent current sources</a:t>
            </a:r>
          </a:p>
          <a:p>
            <a:pPr lvl="1"/>
            <a:r>
              <a:rPr lang="en-US" dirty="0" smtClean="0"/>
              <a:t>Use radiation equations to determine </a:t>
            </a:r>
            <a:r>
              <a:rPr lang="en-US" b="1" dirty="0" smtClean="0"/>
              <a:t>E</a:t>
            </a:r>
            <a:r>
              <a:rPr lang="en-US" b="1" baseline="-25000" dirty="0" smtClean="0"/>
              <a:t>1</a:t>
            </a:r>
            <a:r>
              <a:rPr lang="en-US" dirty="0" smtClean="0"/>
              <a:t>, </a:t>
            </a:r>
            <a:r>
              <a:rPr lang="en-US" b="1" dirty="0" smtClean="0"/>
              <a:t>H</a:t>
            </a:r>
            <a:r>
              <a:rPr lang="en-US" b="1" baseline="-25000" dirty="0" smtClean="0"/>
              <a:t>1</a:t>
            </a:r>
            <a:r>
              <a:rPr lang="en-US" dirty="0" smtClean="0"/>
              <a:t> fields in far-field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3179891"/>
            <a:ext cx="4922438" cy="2894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66763" y="5888978"/>
            <a:ext cx="2530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</a:t>
            </a:r>
            <a:r>
              <a:rPr lang="en-US" sz="1400" dirty="0" err="1" smtClean="0"/>
              <a:t>Balanis</a:t>
            </a:r>
            <a:r>
              <a:rPr lang="en-US" sz="1400" dirty="0" smtClean="0"/>
              <a:t>, </a:t>
            </a:r>
            <a:r>
              <a:rPr lang="en-US" sz="1400" i="1" dirty="0" smtClean="0"/>
              <a:t>Antenna Theory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464" y="3705759"/>
            <a:ext cx="2238375" cy="8286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45301" y="3408055"/>
            <a:ext cx="1886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Vector potential </a:t>
            </a:r>
            <a:r>
              <a:rPr lang="en-US" b="1" dirty="0" smtClean="0"/>
              <a:t>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18286" y="4449279"/>
            <a:ext cx="17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 source </a:t>
            </a:r>
            <a:r>
              <a:rPr lang="en-US" b="1" dirty="0" smtClean="0"/>
              <a:t>J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189515" y="4402997"/>
            <a:ext cx="338685" cy="3037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40199" y="4623691"/>
            <a:ext cx="1986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Can pick to be zero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37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 DVD works</a:t>
            </a:r>
            <a:endParaRPr lang="en-US" dirty="0"/>
          </a:p>
        </p:txBody>
      </p:sp>
      <p:pic>
        <p:nvPicPr>
          <p:cNvPr id="2050" name="Picture 2" descr="http://www.sharewareguide.net/images/guide/25-article/00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71" y="1449245"/>
            <a:ext cx="4403465" cy="262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475" y="1502533"/>
            <a:ext cx="3502196" cy="257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TextBox 2051"/>
          <p:cNvSpPr txBox="1"/>
          <p:nvPr/>
        </p:nvSpPr>
        <p:spPr>
          <a:xfrm>
            <a:off x="5997498" y="5766099"/>
            <a:ext cx="31465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</a:t>
            </a:r>
            <a:r>
              <a:rPr lang="en-US" sz="1400" dirty="0"/>
              <a:t>: http://functionalcd.weebly.com/</a:t>
            </a:r>
          </a:p>
        </p:txBody>
      </p:sp>
      <p:sp>
        <p:nvSpPr>
          <p:cNvPr id="2053" name="TextBox 2052"/>
          <p:cNvSpPr txBox="1"/>
          <p:nvPr/>
        </p:nvSpPr>
        <p:spPr>
          <a:xfrm>
            <a:off x="676522" y="4443380"/>
            <a:ext cx="78729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Basic idea: </a:t>
            </a:r>
            <a:r>
              <a:rPr lang="en-US" dirty="0" smtClean="0"/>
              <a:t>Laser is scanned over DVD. If laser beam encounters pit the light</a:t>
            </a:r>
          </a:p>
          <a:p>
            <a:r>
              <a:rPr lang="en-US" dirty="0" smtClean="0"/>
              <a:t>will be scattered away and will not reach the photodetector (Binary 1). Otherwise,</a:t>
            </a:r>
          </a:p>
          <a:p>
            <a:r>
              <a:rPr lang="en-US" dirty="0" smtClean="0"/>
              <a:t>most laser light is reflected back toward the photodetector (Binary 0).</a:t>
            </a:r>
          </a:p>
        </p:txBody>
      </p:sp>
    </p:spTree>
    <p:extLst>
      <p:ext uri="{BB962C8B-B14F-4D97-AF65-F5344CB8AC3E}">
        <p14:creationId xmlns:p14="http://schemas.microsoft.com/office/powerpoint/2010/main" val="276312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EE232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Lectures will mainly cover lasers and detectors</a:t>
            </a:r>
          </a:p>
          <a:p>
            <a:r>
              <a:rPr lang="en-US" dirty="0" smtClean="0"/>
              <a:t>Discussions will mainly cover other photonic devices – waveguides, couplers, modulators</a:t>
            </a:r>
          </a:p>
          <a:p>
            <a:r>
              <a:rPr lang="en-US" dirty="0" err="1" smtClean="0"/>
              <a:t>Lumerical</a:t>
            </a:r>
            <a:r>
              <a:rPr lang="en-US" dirty="0" smtClean="0"/>
              <a:t> FDTD and related applications will be used throughout discussion and for final project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429336" y="2819620"/>
            <a:ext cx="1567648" cy="34611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9874" y="3521957"/>
            <a:ext cx="4842876" cy="23110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9769" y="5379083"/>
            <a:ext cx="2526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Dual </a:t>
            </a:r>
            <a:r>
              <a:rPr lang="en-US" dirty="0" err="1" smtClean="0"/>
              <a:t>microring</a:t>
            </a:r>
            <a:r>
              <a:rPr lang="en-US" dirty="0" smtClean="0"/>
              <a:t> resonator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58956" y="5759999"/>
            <a:ext cx="1976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CdS</a:t>
            </a:r>
            <a:r>
              <a:rPr lang="en-US" dirty="0" smtClean="0"/>
              <a:t> nanowire laser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1514" y="3376962"/>
            <a:ext cx="4060372" cy="275708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201885" y="3376962"/>
            <a:ext cx="4822371" cy="275708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 DVD works</a:t>
            </a:r>
            <a:endParaRPr lang="en-US" dirty="0"/>
          </a:p>
        </p:txBody>
      </p:sp>
      <p:pic>
        <p:nvPicPr>
          <p:cNvPr id="1026" name="Picture 2" descr="https://upload.wikimedia.org/wikipedia/commons/thumb/a/ad/Comparison_CD_DVD_HDDVD_BD.svg/2000px-Comparison_CD_DVD_HDDVD_BD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1164990"/>
            <a:ext cx="8054812" cy="402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9120" y="5775960"/>
            <a:ext cx="187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Wikipedia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00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FDTD simulation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9900" y="1253328"/>
            <a:ext cx="2347547" cy="261306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9900" y="3864644"/>
            <a:ext cx="2347547" cy="191294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34123" y="3420393"/>
            <a:ext cx="419100" cy="47020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5746" y="2224202"/>
            <a:ext cx="1995854" cy="2022231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44552" y="1883917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PML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5400000">
            <a:off x="2518326" y="2874281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PML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161960" y="288704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PML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75553" y="4239684"/>
            <a:ext cx="53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1080" y="1255359"/>
            <a:ext cx="2365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Polycarbonate (n=1.55)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066789" y="2340708"/>
            <a:ext cx="1153764" cy="603556"/>
            <a:chOff x="1351931" y="4534091"/>
            <a:chExt cx="1153764" cy="603556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/>
            <a:srcRect l="48293"/>
            <a:stretch/>
          </p:blipFill>
          <p:spPr>
            <a:xfrm>
              <a:off x="1928813" y="4534091"/>
              <a:ext cx="576882" cy="60355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/>
            <a:srcRect l="48293"/>
            <a:stretch/>
          </p:blipFill>
          <p:spPr>
            <a:xfrm flipH="1">
              <a:off x="1351931" y="4534091"/>
              <a:ext cx="576882" cy="603556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1760316" y="2436660"/>
            <a:ext cx="841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Laser</a:t>
            </a:r>
          </a:p>
          <a:p>
            <a:r>
              <a:rPr lang="en-US" dirty="0" smtClean="0"/>
              <a:t>650nm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61080" y="5390669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Aluminum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396023" y="3369387"/>
            <a:ext cx="477667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364124" y="3419028"/>
            <a:ext cx="0" cy="435653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66831" y="3460933"/>
            <a:ext cx="6238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120nm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346709" y="3106465"/>
            <a:ext cx="6238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3</a:t>
            </a:r>
            <a:r>
              <a:rPr lang="en-US" sz="1200" b="1" dirty="0" smtClean="0"/>
              <a:t>20nm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085167" y="1143048"/>
            <a:ext cx="56292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Using </a:t>
            </a:r>
            <a:r>
              <a:rPr lang="en-US" dirty="0" err="1" smtClean="0"/>
              <a:t>Lumerical</a:t>
            </a:r>
            <a:r>
              <a:rPr lang="en-US" dirty="0" smtClean="0"/>
              <a:t> FDTD, we would like to optimize the </a:t>
            </a:r>
            <a:br>
              <a:rPr lang="en-US" dirty="0" smtClean="0"/>
            </a:br>
            <a:r>
              <a:rPr lang="en-US" dirty="0" smtClean="0"/>
              <a:t>dimension of the “pit” such that we maximize the amount</a:t>
            </a:r>
          </a:p>
          <a:p>
            <a:r>
              <a:rPr lang="en-US" dirty="0" smtClean="0"/>
              <a:t>of laser light scattered.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52148" y="3510176"/>
            <a:ext cx="359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pit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51517" y="3858590"/>
            <a:ext cx="465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land</a:t>
            </a:r>
            <a:endParaRPr lang="en-US" b="1" dirty="0"/>
          </a:p>
        </p:txBody>
      </p:sp>
      <p:sp>
        <p:nvSpPr>
          <p:cNvPr id="25" name="Rectangle 24"/>
          <p:cNvSpPr/>
          <p:nvPr/>
        </p:nvSpPr>
        <p:spPr>
          <a:xfrm>
            <a:off x="3112277" y="2205693"/>
            <a:ext cx="57064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We will assume focused Gaussian spot </a:t>
            </a:r>
            <a:r>
              <a:rPr lang="en-US" dirty="0" smtClean="0"/>
              <a:t>for 650nm </a:t>
            </a:r>
            <a:r>
              <a:rPr lang="en-US" dirty="0"/>
              <a:t>laser.</a:t>
            </a:r>
          </a:p>
          <a:p>
            <a:endParaRPr lang="en-US" dirty="0"/>
          </a:p>
          <a:p>
            <a:r>
              <a:rPr lang="en-US" dirty="0"/>
              <a:t>PML / PEC boundary conditions will be utilized to truncate </a:t>
            </a:r>
            <a:r>
              <a:rPr lang="en-US" dirty="0" smtClean="0"/>
              <a:t>the computational </a:t>
            </a:r>
            <a:r>
              <a:rPr lang="en-US" dirty="0"/>
              <a:t>domain.</a:t>
            </a:r>
          </a:p>
          <a:p>
            <a:endParaRPr lang="en-US" dirty="0"/>
          </a:p>
          <a:p>
            <a:r>
              <a:rPr lang="en-US" dirty="0"/>
              <a:t>We will use FDTD to calculate the far-field light radiation </a:t>
            </a:r>
          </a:p>
          <a:p>
            <a:r>
              <a:rPr lang="en-US" dirty="0"/>
              <a:t>s</a:t>
            </a:r>
            <a:r>
              <a:rPr lang="en-US" dirty="0" smtClean="0"/>
              <a:t>cattered </a:t>
            </a:r>
            <a:r>
              <a:rPr lang="en-US" dirty="0"/>
              <a:t>by the pit.</a:t>
            </a:r>
          </a:p>
        </p:txBody>
      </p:sp>
    </p:spTree>
    <p:extLst>
      <p:ext uri="{BB962C8B-B14F-4D97-AF65-F5344CB8AC3E}">
        <p14:creationId xmlns:p14="http://schemas.microsoft.com/office/powerpoint/2010/main" val="57318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Install </a:t>
            </a:r>
            <a:r>
              <a:rPr lang="en-US" dirty="0" err="1" smtClean="0"/>
              <a:t>Lumerical</a:t>
            </a:r>
            <a:r>
              <a:rPr lang="en-US" dirty="0" smtClean="0"/>
              <a:t> FDTD Solutions</a:t>
            </a:r>
          </a:p>
          <a:p>
            <a:r>
              <a:rPr lang="en-US" dirty="0" smtClean="0"/>
              <a:t>Walk-through creating and running simulation of DVD pit</a:t>
            </a:r>
          </a:p>
          <a:p>
            <a:r>
              <a:rPr lang="en-US" dirty="0" smtClean="0"/>
              <a:t>Analyze results</a:t>
            </a:r>
          </a:p>
          <a:p>
            <a:r>
              <a:rPr lang="en-US" dirty="0" smtClean="0"/>
              <a:t>Investigate modifying pit height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63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Today: intro to FDTD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FDTD simulation and E&amp;M concepts</a:t>
            </a:r>
            <a:endParaRPr lang="en-US" dirty="0" smtClean="0"/>
          </a:p>
          <a:p>
            <a:r>
              <a:rPr lang="en-US" dirty="0" smtClean="0"/>
              <a:t>Example: DVD reader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883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General simulation concepts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202499"/>
            <a:ext cx="7740650" cy="1148287"/>
          </a:xfrm>
        </p:spPr>
        <p:txBody>
          <a:bodyPr>
            <a:normAutofit/>
          </a:bodyPr>
          <a:lstStyle/>
          <a:p>
            <a:r>
              <a:rPr lang="en-US" dirty="0" smtClean="0"/>
              <a:t>The finite-difference time domain (FDTD) method simulates Maxwell’s equations in the time domain: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044" y="1969267"/>
            <a:ext cx="3138193" cy="26350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4407" y="3140198"/>
            <a:ext cx="2354943" cy="6857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85857" y="2808514"/>
            <a:ext cx="2300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Constitutive relations: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4604290"/>
            <a:ext cx="7766050" cy="158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US" sz="2200" dirty="0">
                <a:solidFill>
                  <a:srgbClr val="2D637F"/>
                </a:solidFill>
                <a:latin typeface="Lucida Grande"/>
                <a:cs typeface="Lucida Grande"/>
              </a:rPr>
              <a:t>Pros: easy to implement, covers wide frequency range in single simulation, can handle most material types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US" sz="2200" dirty="0">
                <a:solidFill>
                  <a:srgbClr val="2D637F"/>
                </a:solidFill>
                <a:latin typeface="Lucida Grande"/>
                <a:cs typeface="Lucida Grande"/>
              </a:rPr>
              <a:t>Cons: meshing can be tricky, large simulations difficult</a:t>
            </a:r>
          </a:p>
          <a:p>
            <a:pPr marL="800100" lvl="2" indent="-342900">
              <a:spcBef>
                <a:spcPct val="20000"/>
              </a:spcBef>
              <a:buFont typeface="Arial"/>
              <a:buChar char="•"/>
            </a:pPr>
            <a:r>
              <a:rPr lang="en-US" sz="2200" dirty="0">
                <a:solidFill>
                  <a:srgbClr val="2D637F"/>
                </a:solidFill>
                <a:latin typeface="Lucida Grande"/>
                <a:cs typeface="Lucida Grande"/>
              </a:rPr>
              <a:t>Can extract far field using post-processing</a:t>
            </a:r>
          </a:p>
        </p:txBody>
      </p:sp>
    </p:spTree>
    <p:extLst>
      <p:ext uri="{BB962C8B-B14F-4D97-AF65-F5344CB8AC3E}">
        <p14:creationId xmlns:p14="http://schemas.microsoft.com/office/powerpoint/2010/main" val="143328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General simulation concepts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FDTD evaluates </a:t>
            </a:r>
            <a:r>
              <a:rPr lang="en-US" dirty="0" smtClean="0"/>
              <a:t>Maxwell’s equations on a grid, </a:t>
            </a:r>
            <a:r>
              <a:rPr lang="en-US" dirty="0" err="1" smtClean="0"/>
              <a:t>eg</a:t>
            </a:r>
            <a:r>
              <a:rPr lang="en-US" dirty="0" smtClean="0"/>
              <a:t>.</a:t>
            </a:r>
          </a:p>
        </p:txBody>
      </p:sp>
      <p:pic>
        <p:nvPicPr>
          <p:cNvPr id="1026" name="Picture 2" descr="https://upload.wikimedia.org/wikipedia/commons/thumb/1/1b/FDTD_Yee_grid_2d-3d.svg/1000px-FDTD_Yee_grid_2d-3d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365" y="3291891"/>
            <a:ext cx="6162312" cy="253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615841" y="2704128"/>
            <a:ext cx="466634" cy="0"/>
          </a:xfrm>
          <a:prstGeom prst="straightConnector1">
            <a:avLst/>
          </a:prstGeom>
          <a:ln w="476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00728" y="2334038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365" y="1763164"/>
            <a:ext cx="3788854" cy="11417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12237" y="5861178"/>
            <a:ext cx="1685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Source: Wikipedia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639312" y="1877863"/>
            <a:ext cx="1574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(Faraday’s law)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48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 simulation concepts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681656" y="4457700"/>
            <a:ext cx="307729" cy="298938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3462602" y="2945423"/>
            <a:ext cx="2180493" cy="1441939"/>
          </a:xfrm>
          <a:custGeom>
            <a:avLst/>
            <a:gdLst>
              <a:gd name="connsiteX0" fmla="*/ 791308 w 2180493"/>
              <a:gd name="connsiteY0" fmla="*/ 0 h 1441939"/>
              <a:gd name="connsiteX1" fmla="*/ 0 w 2180493"/>
              <a:gd name="connsiteY1" fmla="*/ 747346 h 1441939"/>
              <a:gd name="connsiteX2" fmla="*/ 580293 w 2180493"/>
              <a:gd name="connsiteY2" fmla="*/ 1389185 h 1441939"/>
              <a:gd name="connsiteX3" fmla="*/ 650631 w 2180493"/>
              <a:gd name="connsiteY3" fmla="*/ 1433146 h 1441939"/>
              <a:gd name="connsiteX4" fmla="*/ 677008 w 2180493"/>
              <a:gd name="connsiteY4" fmla="*/ 1441939 h 1441939"/>
              <a:gd name="connsiteX5" fmla="*/ 1547446 w 2180493"/>
              <a:gd name="connsiteY5" fmla="*/ 1389185 h 1441939"/>
              <a:gd name="connsiteX6" fmla="*/ 2180493 w 2180493"/>
              <a:gd name="connsiteY6" fmla="*/ 984739 h 1441939"/>
              <a:gd name="connsiteX7" fmla="*/ 1696916 w 2180493"/>
              <a:gd name="connsiteY7" fmla="*/ 606669 h 1441939"/>
              <a:gd name="connsiteX8" fmla="*/ 1494693 w 2180493"/>
              <a:gd name="connsiteY8" fmla="*/ 149469 h 1441939"/>
              <a:gd name="connsiteX9" fmla="*/ 1406769 w 2180493"/>
              <a:gd name="connsiteY9" fmla="*/ 123093 h 1441939"/>
              <a:gd name="connsiteX10" fmla="*/ 791308 w 2180493"/>
              <a:gd name="connsiteY10" fmla="*/ 0 h 1441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80493" h="1441939">
                <a:moveTo>
                  <a:pt x="791308" y="0"/>
                </a:moveTo>
                <a:lnTo>
                  <a:pt x="0" y="747346"/>
                </a:lnTo>
                <a:lnTo>
                  <a:pt x="580293" y="1389185"/>
                </a:lnTo>
                <a:cubicBezTo>
                  <a:pt x="603739" y="1403839"/>
                  <a:pt x="626358" y="1419906"/>
                  <a:pt x="650631" y="1433146"/>
                </a:cubicBezTo>
                <a:cubicBezTo>
                  <a:pt x="658767" y="1437584"/>
                  <a:pt x="677008" y="1441939"/>
                  <a:pt x="677008" y="1441939"/>
                </a:cubicBezTo>
                <a:lnTo>
                  <a:pt x="1547446" y="1389185"/>
                </a:lnTo>
                <a:lnTo>
                  <a:pt x="2180493" y="984739"/>
                </a:lnTo>
                <a:lnTo>
                  <a:pt x="1696916" y="606669"/>
                </a:lnTo>
                <a:lnTo>
                  <a:pt x="1494693" y="149469"/>
                </a:lnTo>
                <a:lnTo>
                  <a:pt x="1406769" y="123093"/>
                </a:lnTo>
                <a:lnTo>
                  <a:pt x="791308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04746" y="4295015"/>
            <a:ext cx="824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87561" y="3481726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Object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339969" y="2525536"/>
            <a:ext cx="10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Radiation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3240456" y="2134156"/>
            <a:ext cx="3183028" cy="2690243"/>
            <a:chOff x="3987561" y="1866385"/>
            <a:chExt cx="3222022" cy="2723200"/>
          </a:xfrm>
        </p:grpSpPr>
        <p:sp>
          <p:nvSpPr>
            <p:cNvPr id="25" name="Arc 24"/>
            <p:cNvSpPr/>
            <p:nvPr/>
          </p:nvSpPr>
          <p:spPr>
            <a:xfrm>
              <a:off x="3987561" y="2569716"/>
              <a:ext cx="2647044" cy="2019869"/>
            </a:xfrm>
            <a:prstGeom prst="arc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>
              <a:off x="4922499" y="2367493"/>
              <a:ext cx="1846790" cy="1483565"/>
            </a:xfrm>
            <a:prstGeom prst="arc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Arc 26"/>
            <p:cNvSpPr/>
            <p:nvPr/>
          </p:nvSpPr>
          <p:spPr>
            <a:xfrm>
              <a:off x="5606670" y="2123460"/>
              <a:ext cx="1388562" cy="985815"/>
            </a:xfrm>
            <a:prstGeom prst="arc">
              <a:avLst>
                <a:gd name="adj1" fmla="val 16200000"/>
                <a:gd name="adj2" fmla="val 2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Arc 27"/>
            <p:cNvSpPr/>
            <p:nvPr/>
          </p:nvSpPr>
          <p:spPr>
            <a:xfrm>
              <a:off x="6273432" y="1866385"/>
              <a:ext cx="936151" cy="814077"/>
            </a:xfrm>
            <a:prstGeom prst="arc">
              <a:avLst>
                <a:gd name="adj1" fmla="val 16200000"/>
                <a:gd name="adj2" fmla="val 2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017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179344" y="2268605"/>
            <a:ext cx="4754213" cy="29251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90710" y="2268605"/>
            <a:ext cx="2343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Computational domain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General simulation concepts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681656" y="4457700"/>
            <a:ext cx="307729" cy="298938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3462602" y="2945423"/>
            <a:ext cx="2180493" cy="1441939"/>
          </a:xfrm>
          <a:custGeom>
            <a:avLst/>
            <a:gdLst>
              <a:gd name="connsiteX0" fmla="*/ 791308 w 2180493"/>
              <a:gd name="connsiteY0" fmla="*/ 0 h 1441939"/>
              <a:gd name="connsiteX1" fmla="*/ 0 w 2180493"/>
              <a:gd name="connsiteY1" fmla="*/ 747346 h 1441939"/>
              <a:gd name="connsiteX2" fmla="*/ 580293 w 2180493"/>
              <a:gd name="connsiteY2" fmla="*/ 1389185 h 1441939"/>
              <a:gd name="connsiteX3" fmla="*/ 650631 w 2180493"/>
              <a:gd name="connsiteY3" fmla="*/ 1433146 h 1441939"/>
              <a:gd name="connsiteX4" fmla="*/ 677008 w 2180493"/>
              <a:gd name="connsiteY4" fmla="*/ 1441939 h 1441939"/>
              <a:gd name="connsiteX5" fmla="*/ 1547446 w 2180493"/>
              <a:gd name="connsiteY5" fmla="*/ 1389185 h 1441939"/>
              <a:gd name="connsiteX6" fmla="*/ 2180493 w 2180493"/>
              <a:gd name="connsiteY6" fmla="*/ 984739 h 1441939"/>
              <a:gd name="connsiteX7" fmla="*/ 1696916 w 2180493"/>
              <a:gd name="connsiteY7" fmla="*/ 606669 h 1441939"/>
              <a:gd name="connsiteX8" fmla="*/ 1494693 w 2180493"/>
              <a:gd name="connsiteY8" fmla="*/ 149469 h 1441939"/>
              <a:gd name="connsiteX9" fmla="*/ 1406769 w 2180493"/>
              <a:gd name="connsiteY9" fmla="*/ 123093 h 1441939"/>
              <a:gd name="connsiteX10" fmla="*/ 791308 w 2180493"/>
              <a:gd name="connsiteY10" fmla="*/ 0 h 1441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80493" h="1441939">
                <a:moveTo>
                  <a:pt x="791308" y="0"/>
                </a:moveTo>
                <a:lnTo>
                  <a:pt x="0" y="747346"/>
                </a:lnTo>
                <a:lnTo>
                  <a:pt x="580293" y="1389185"/>
                </a:lnTo>
                <a:cubicBezTo>
                  <a:pt x="603739" y="1403839"/>
                  <a:pt x="626358" y="1419906"/>
                  <a:pt x="650631" y="1433146"/>
                </a:cubicBezTo>
                <a:cubicBezTo>
                  <a:pt x="658767" y="1437584"/>
                  <a:pt x="677008" y="1441939"/>
                  <a:pt x="677008" y="1441939"/>
                </a:cubicBezTo>
                <a:lnTo>
                  <a:pt x="1547446" y="1389185"/>
                </a:lnTo>
                <a:lnTo>
                  <a:pt x="2180493" y="984739"/>
                </a:lnTo>
                <a:lnTo>
                  <a:pt x="1696916" y="606669"/>
                </a:lnTo>
                <a:lnTo>
                  <a:pt x="1494693" y="149469"/>
                </a:lnTo>
                <a:lnTo>
                  <a:pt x="1406769" y="123093"/>
                </a:lnTo>
                <a:lnTo>
                  <a:pt x="791308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04746" y="4295015"/>
            <a:ext cx="824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87561" y="3481726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Object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89273" y="5193662"/>
            <a:ext cx="2142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Truncation boundary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240456" y="2134156"/>
            <a:ext cx="3183028" cy="2690243"/>
            <a:chOff x="3987561" y="1866385"/>
            <a:chExt cx="3222022" cy="2723200"/>
          </a:xfrm>
        </p:grpSpPr>
        <p:sp>
          <p:nvSpPr>
            <p:cNvPr id="15" name="Arc 14"/>
            <p:cNvSpPr/>
            <p:nvPr/>
          </p:nvSpPr>
          <p:spPr>
            <a:xfrm>
              <a:off x="3987561" y="2569716"/>
              <a:ext cx="2647044" cy="2019869"/>
            </a:xfrm>
            <a:prstGeom prst="arc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c 15"/>
            <p:cNvSpPr/>
            <p:nvPr/>
          </p:nvSpPr>
          <p:spPr>
            <a:xfrm>
              <a:off x="4922499" y="2367493"/>
              <a:ext cx="1846790" cy="1483565"/>
            </a:xfrm>
            <a:prstGeom prst="arc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c 16"/>
            <p:cNvSpPr/>
            <p:nvPr/>
          </p:nvSpPr>
          <p:spPr>
            <a:xfrm>
              <a:off x="5606670" y="2123460"/>
              <a:ext cx="1388562" cy="985815"/>
            </a:xfrm>
            <a:prstGeom prst="arc">
              <a:avLst>
                <a:gd name="adj1" fmla="val 16200000"/>
                <a:gd name="adj2" fmla="val 2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rc 17"/>
            <p:cNvSpPr/>
            <p:nvPr/>
          </p:nvSpPr>
          <p:spPr>
            <a:xfrm>
              <a:off x="6273432" y="1866385"/>
              <a:ext cx="936151" cy="814077"/>
            </a:xfrm>
            <a:prstGeom prst="arc">
              <a:avLst>
                <a:gd name="adj1" fmla="val 16200000"/>
                <a:gd name="adj2" fmla="val 2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339969" y="2525536"/>
            <a:ext cx="10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93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64123" y="1919435"/>
            <a:ext cx="5577453" cy="3669950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179344" y="2268605"/>
            <a:ext cx="4754213" cy="29251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Boundary conditions</a:t>
            </a:r>
            <a:endParaRPr lang="en-US" sz="38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681656" y="4457700"/>
            <a:ext cx="307729" cy="298938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3462602" y="2945423"/>
            <a:ext cx="2180493" cy="1441939"/>
          </a:xfrm>
          <a:custGeom>
            <a:avLst/>
            <a:gdLst>
              <a:gd name="connsiteX0" fmla="*/ 791308 w 2180493"/>
              <a:gd name="connsiteY0" fmla="*/ 0 h 1441939"/>
              <a:gd name="connsiteX1" fmla="*/ 0 w 2180493"/>
              <a:gd name="connsiteY1" fmla="*/ 747346 h 1441939"/>
              <a:gd name="connsiteX2" fmla="*/ 580293 w 2180493"/>
              <a:gd name="connsiteY2" fmla="*/ 1389185 h 1441939"/>
              <a:gd name="connsiteX3" fmla="*/ 650631 w 2180493"/>
              <a:gd name="connsiteY3" fmla="*/ 1433146 h 1441939"/>
              <a:gd name="connsiteX4" fmla="*/ 677008 w 2180493"/>
              <a:gd name="connsiteY4" fmla="*/ 1441939 h 1441939"/>
              <a:gd name="connsiteX5" fmla="*/ 1547446 w 2180493"/>
              <a:gd name="connsiteY5" fmla="*/ 1389185 h 1441939"/>
              <a:gd name="connsiteX6" fmla="*/ 2180493 w 2180493"/>
              <a:gd name="connsiteY6" fmla="*/ 984739 h 1441939"/>
              <a:gd name="connsiteX7" fmla="*/ 1696916 w 2180493"/>
              <a:gd name="connsiteY7" fmla="*/ 606669 h 1441939"/>
              <a:gd name="connsiteX8" fmla="*/ 1494693 w 2180493"/>
              <a:gd name="connsiteY8" fmla="*/ 149469 h 1441939"/>
              <a:gd name="connsiteX9" fmla="*/ 1406769 w 2180493"/>
              <a:gd name="connsiteY9" fmla="*/ 123093 h 1441939"/>
              <a:gd name="connsiteX10" fmla="*/ 791308 w 2180493"/>
              <a:gd name="connsiteY10" fmla="*/ 0 h 1441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80493" h="1441939">
                <a:moveTo>
                  <a:pt x="791308" y="0"/>
                </a:moveTo>
                <a:lnTo>
                  <a:pt x="0" y="747346"/>
                </a:lnTo>
                <a:lnTo>
                  <a:pt x="580293" y="1389185"/>
                </a:lnTo>
                <a:cubicBezTo>
                  <a:pt x="603739" y="1403839"/>
                  <a:pt x="626358" y="1419906"/>
                  <a:pt x="650631" y="1433146"/>
                </a:cubicBezTo>
                <a:cubicBezTo>
                  <a:pt x="658767" y="1437584"/>
                  <a:pt x="677008" y="1441939"/>
                  <a:pt x="677008" y="1441939"/>
                </a:cubicBezTo>
                <a:lnTo>
                  <a:pt x="1547446" y="1389185"/>
                </a:lnTo>
                <a:lnTo>
                  <a:pt x="2180493" y="984739"/>
                </a:lnTo>
                <a:lnTo>
                  <a:pt x="1696916" y="606669"/>
                </a:lnTo>
                <a:lnTo>
                  <a:pt x="1494693" y="149469"/>
                </a:lnTo>
                <a:lnTo>
                  <a:pt x="1406769" y="123093"/>
                </a:lnTo>
                <a:lnTo>
                  <a:pt x="791308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90710" y="2268605"/>
            <a:ext cx="2343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Computational domain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40686" y="1908229"/>
            <a:ext cx="2999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Perfectly matched layer (PML)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04746" y="4295015"/>
            <a:ext cx="824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87561" y="3481726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Object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3240456" y="2134156"/>
            <a:ext cx="3183028" cy="2690243"/>
            <a:chOff x="3987561" y="1866385"/>
            <a:chExt cx="3222022" cy="2723200"/>
          </a:xfrm>
        </p:grpSpPr>
        <p:sp>
          <p:nvSpPr>
            <p:cNvPr id="20" name="Arc 19"/>
            <p:cNvSpPr/>
            <p:nvPr/>
          </p:nvSpPr>
          <p:spPr>
            <a:xfrm>
              <a:off x="3987561" y="2569716"/>
              <a:ext cx="2647044" cy="2019869"/>
            </a:xfrm>
            <a:prstGeom prst="arc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>
              <a:off x="4922499" y="2367493"/>
              <a:ext cx="1846790" cy="1483565"/>
            </a:xfrm>
            <a:prstGeom prst="arc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c 21"/>
            <p:cNvSpPr/>
            <p:nvPr/>
          </p:nvSpPr>
          <p:spPr>
            <a:xfrm>
              <a:off x="5606670" y="2123460"/>
              <a:ext cx="1388562" cy="985815"/>
            </a:xfrm>
            <a:prstGeom prst="arc">
              <a:avLst>
                <a:gd name="adj1" fmla="val 16200000"/>
                <a:gd name="adj2" fmla="val 2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c 22"/>
            <p:cNvSpPr/>
            <p:nvPr/>
          </p:nvSpPr>
          <p:spPr>
            <a:xfrm>
              <a:off x="6273432" y="1866385"/>
              <a:ext cx="936151" cy="814077"/>
            </a:xfrm>
            <a:prstGeom prst="arc">
              <a:avLst>
                <a:gd name="adj1" fmla="val 16200000"/>
                <a:gd name="adj2" fmla="val 2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339969" y="2525536"/>
            <a:ext cx="10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54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899" y="120052"/>
            <a:ext cx="8042729" cy="94585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Perfectly matched layer (PML)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433146"/>
            <a:ext cx="7740650" cy="4391456"/>
          </a:xfrm>
        </p:spPr>
        <p:txBody>
          <a:bodyPr/>
          <a:lstStyle/>
          <a:p>
            <a:r>
              <a:rPr lang="en-US" dirty="0" smtClean="0"/>
              <a:t>Artificial material that absorbs radiation </a:t>
            </a:r>
            <a:r>
              <a:rPr lang="en-US" dirty="0" smtClean="0"/>
              <a:t>without </a:t>
            </a:r>
            <a:r>
              <a:rPr lang="en-US" dirty="0" smtClean="0"/>
              <a:t>reflection</a:t>
            </a:r>
            <a:endParaRPr lang="en-US" dirty="0" smtClean="0"/>
          </a:p>
          <a:p>
            <a:r>
              <a:rPr lang="en-US" dirty="0" smtClean="0"/>
              <a:t>This is perhaps the most common way to truncate a computational domain.</a:t>
            </a:r>
          </a:p>
          <a:p>
            <a:r>
              <a:rPr lang="en-US" b="1" u="sng" dirty="0" smtClean="0"/>
              <a:t>Disadvantages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Some reflections from PML can occur. This can be minimized by ensuring that radiation hits PML at a 90 degree angle; i.e. place PML far from any </a:t>
            </a:r>
            <a:r>
              <a:rPr lang="en-US" dirty="0" err="1" smtClean="0"/>
              <a:t>scatterer</a:t>
            </a:r>
            <a:r>
              <a:rPr lang="en-US" dirty="0" smtClean="0"/>
              <a:t> or use circular computation domain if possible</a:t>
            </a:r>
          </a:p>
          <a:p>
            <a:pPr lvl="1"/>
            <a:r>
              <a:rPr lang="en-US" dirty="0" smtClean="0"/>
              <a:t>Magnitude of reflections is wavelength dependent</a:t>
            </a:r>
          </a:p>
          <a:p>
            <a:pPr lvl="1"/>
            <a:r>
              <a:rPr lang="en-US" dirty="0" smtClean="0"/>
              <a:t>Additional computational complexity: PML needs to be meshed and the fields need to be solved in this region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12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54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ortuna - Presentation" id="{16EA78F3-643D-40B0-9C71-4168083B53EF}" vid="{87F37F0B-1E96-41F2-BEEC-7B181B475EA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ortuna - Presentation" id="{16EA78F3-643D-40B0-9C71-4168083B53EF}" vid="{785546F2-CA2A-4530-9913-9694447CFDF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53819</TotalTime>
  <Words>936</Words>
  <Application>Microsoft Office PowerPoint</Application>
  <PresentationFormat>On-screen Show (4:3)</PresentationFormat>
  <Paragraphs>167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Cambria Math</vt:lpstr>
      <vt:lpstr>Georgia</vt:lpstr>
      <vt:lpstr>Lucida Grande</vt:lpstr>
      <vt:lpstr>Custom Design</vt:lpstr>
      <vt:lpstr>2_Custom Design</vt:lpstr>
      <vt:lpstr>EE232: Lightwave Devices</vt:lpstr>
      <vt:lpstr>EE232 overview</vt:lpstr>
      <vt:lpstr>Today: intro to FDTD</vt:lpstr>
      <vt:lpstr>General simulation concepts</vt:lpstr>
      <vt:lpstr>General simulation concepts</vt:lpstr>
      <vt:lpstr>General simulation concepts</vt:lpstr>
      <vt:lpstr>General simulation concepts</vt:lpstr>
      <vt:lpstr>Boundary conditions</vt:lpstr>
      <vt:lpstr>Perfectly matched layer (PML)</vt:lpstr>
      <vt:lpstr>Other boundary conditions</vt:lpstr>
      <vt:lpstr>Other boundary conditions</vt:lpstr>
      <vt:lpstr>Example</vt:lpstr>
      <vt:lpstr>PowerPoint Presentation</vt:lpstr>
      <vt:lpstr>PowerPoint Presentation</vt:lpstr>
      <vt:lpstr>PowerPoint Presentation</vt:lpstr>
      <vt:lpstr>FDTD code implementation for previous example</vt:lpstr>
      <vt:lpstr>Propagating to far-field</vt:lpstr>
      <vt:lpstr>Propagating to far-field</vt:lpstr>
      <vt:lpstr>How a DVD works</vt:lpstr>
      <vt:lpstr>How a DVD works</vt:lpstr>
      <vt:lpstr>FDTD simulation</vt:lpstr>
      <vt:lpstr>Next time</vt:lpstr>
    </vt:vector>
  </TitlesOfParts>
  <Company>UC Berkeley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Laurie Frasier</dc:creator>
  <cp:lastModifiedBy>Kevin Han</cp:lastModifiedBy>
  <cp:revision>808</cp:revision>
  <dcterms:created xsi:type="dcterms:W3CDTF">2013-01-15T19:08:57Z</dcterms:created>
  <dcterms:modified xsi:type="dcterms:W3CDTF">2018-01-24T18:04:42Z</dcterms:modified>
</cp:coreProperties>
</file>